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64" r:id="rId2"/>
    <p:sldId id="256" r:id="rId3"/>
    <p:sldId id="262" r:id="rId4"/>
    <p:sldId id="265" r:id="rId5"/>
    <p:sldId id="271" r:id="rId6"/>
    <p:sldId id="261" r:id="rId7"/>
    <p:sldId id="272" r:id="rId8"/>
    <p:sldId id="273" r:id="rId9"/>
    <p:sldId id="275" r:id="rId10"/>
    <p:sldId id="276" r:id="rId11"/>
    <p:sldId id="268" r:id="rId12"/>
    <p:sldId id="269" r:id="rId13"/>
    <p:sldId id="260" r:id="rId14"/>
    <p:sldId id="274" r:id="rId15"/>
    <p:sldId id="270" r:id="rId16"/>
    <p:sldId id="267" r:id="rId17"/>
    <p:sldId id="258" r:id="rId18"/>
    <p:sldId id="266" r:id="rId19"/>
    <p:sldId id="27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479"/>
    <p:restoredTop sz="94023"/>
  </p:normalViewPr>
  <p:slideViewPr>
    <p:cSldViewPr snapToGrid="0" snapToObjects="1">
      <p:cViewPr varScale="1">
        <p:scale>
          <a:sx n="151" d="100"/>
          <a:sy n="151" d="100"/>
        </p:scale>
        <p:origin x="200"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8D9D57-CB25-994F-B0DE-0C4A7C0B1CC6}" type="datetimeFigureOut">
              <a:rPr lang="en-US" smtClean="0"/>
              <a:t>3/26/18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2DA0D7-27FF-E745-8E19-74DFFCA26F5B}" type="slidenum">
              <a:rPr lang="en-US" smtClean="0"/>
              <a:t>‹#›</a:t>
            </a:fld>
            <a:endParaRPr lang="en-US"/>
          </a:p>
        </p:txBody>
      </p:sp>
    </p:spTree>
    <p:extLst>
      <p:ext uri="{BB962C8B-B14F-4D97-AF65-F5344CB8AC3E}">
        <p14:creationId xmlns:p14="http://schemas.microsoft.com/office/powerpoint/2010/main" val="40250813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B2DA0D7-27FF-E745-8E19-74DFFCA26F5B}" type="slidenum">
              <a:rPr lang="en-US" smtClean="0"/>
              <a:t>1</a:t>
            </a:fld>
            <a:endParaRPr lang="en-US"/>
          </a:p>
        </p:txBody>
      </p:sp>
    </p:spTree>
    <p:extLst>
      <p:ext uri="{BB962C8B-B14F-4D97-AF65-F5344CB8AC3E}">
        <p14:creationId xmlns:p14="http://schemas.microsoft.com/office/powerpoint/2010/main" val="7594165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4400" dirty="0"/>
          </a:p>
          <a:p>
            <a:endParaRPr lang="en-US" altLang="zh-CN" sz="4400" dirty="0"/>
          </a:p>
          <a:p>
            <a:endParaRPr lang="en-US" altLang="zh-CN" sz="4400" dirty="0"/>
          </a:p>
          <a:p>
            <a:endParaRPr lang="en-US" altLang="zh-CN" sz="4400" dirty="0"/>
          </a:p>
          <a:p>
            <a:r>
              <a:rPr lang="en-US" altLang="zh-CN" sz="4400" dirty="0"/>
              <a:t>the epsilon is related to the distant that people are willing to walk for the sharing, and the </a:t>
            </a:r>
            <a:r>
              <a:rPr lang="en-US" altLang="zh-CN" sz="4400" dirty="0" err="1"/>
              <a:t>min_samples</a:t>
            </a:r>
            <a:r>
              <a:rPr lang="en-US" altLang="zh-CN" sz="4400" dirty="0"/>
              <a:t> (which means the least point for determine a cluster  )also has something to do with the number of passenger in one taxi </a:t>
            </a:r>
          </a:p>
          <a:p>
            <a:r>
              <a:rPr lang="en-US" altLang="zh-CN" sz="4400" dirty="0"/>
              <a:t> </a:t>
            </a:r>
            <a:endParaRPr lang="zh-CN" altLang="en-US" sz="4400" dirty="0"/>
          </a:p>
        </p:txBody>
      </p:sp>
      <p:sp>
        <p:nvSpPr>
          <p:cNvPr id="4" name="灯片编号占位符 3"/>
          <p:cNvSpPr>
            <a:spLocks noGrp="1"/>
          </p:cNvSpPr>
          <p:nvPr>
            <p:ph type="sldNum" sz="quarter" idx="10"/>
          </p:nvPr>
        </p:nvSpPr>
        <p:spPr/>
        <p:txBody>
          <a:bodyPr/>
          <a:lstStyle/>
          <a:p>
            <a:fld id="{8C039985-6686-439D-87B5-025405CFCFB9}" type="slidenum">
              <a:rPr lang="zh-CN" altLang="en-US" smtClean="0"/>
              <a:t>9</a:t>
            </a:fld>
            <a:endParaRPr lang="zh-CN" altLang="en-US"/>
          </a:p>
        </p:txBody>
      </p:sp>
    </p:spTree>
    <p:extLst>
      <p:ext uri="{BB962C8B-B14F-4D97-AF65-F5344CB8AC3E}">
        <p14:creationId xmlns:p14="http://schemas.microsoft.com/office/powerpoint/2010/main" val="3507043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C4E41-1A50-D840-9DF4-8D929CDC508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D8ED9DC-EF87-DD4D-A0CC-EDA699869D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E705CC-D7BC-D344-BB2E-B84BC78B213E}"/>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5" name="Footer Placeholder 4">
            <a:extLst>
              <a:ext uri="{FF2B5EF4-FFF2-40B4-BE49-F238E27FC236}">
                <a16:creationId xmlns:a16="http://schemas.microsoft.com/office/drawing/2014/main" id="{F9D36CE4-7722-A249-9E6C-D48A322AC9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32AA90-DA1A-F749-8869-DD3A88E40E01}"/>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36753766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6E1CA-AFF8-1649-BCF4-2A81A052BA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6026DA-D542-2C4C-98C8-ED271AD76FB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CB5AD7-A7F9-3240-A4FC-E274FC7C3474}"/>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5" name="Footer Placeholder 4">
            <a:extLst>
              <a:ext uri="{FF2B5EF4-FFF2-40B4-BE49-F238E27FC236}">
                <a16:creationId xmlns:a16="http://schemas.microsoft.com/office/drawing/2014/main" id="{64FD0F4B-96C0-6149-895B-294785BA71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3BCE4C-22C4-6F43-8AE2-395F35A87BB0}"/>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3555419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0CE5B8-D43B-964C-B2A9-712C80BF2B5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B9CED6-6D18-5B4B-B6FD-CFCE1918983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1B7193-0511-634B-ABC6-FEDD6C467819}"/>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5" name="Footer Placeholder 4">
            <a:extLst>
              <a:ext uri="{FF2B5EF4-FFF2-40B4-BE49-F238E27FC236}">
                <a16:creationId xmlns:a16="http://schemas.microsoft.com/office/drawing/2014/main" id="{F8EC8EF2-548B-A845-A4E6-560A4F18F6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C185CB-007F-7446-9DEB-7CAC1300C521}"/>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10527488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C86E7-00C6-B141-9543-0DA906F1E0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A08156-5731-284D-ABFF-AA9A15A196D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F766D4-8519-F44D-8BD4-F756248F660D}"/>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5" name="Footer Placeholder 4">
            <a:extLst>
              <a:ext uri="{FF2B5EF4-FFF2-40B4-BE49-F238E27FC236}">
                <a16:creationId xmlns:a16="http://schemas.microsoft.com/office/drawing/2014/main" id="{4E60DDB4-3A47-4C4F-928D-AE94977CAA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D8CA9E-DB52-C644-9A1E-1B869881F2C3}"/>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2481925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04A34-4B01-2A47-B674-C078629346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DCF6C0A-DF2F-A441-9248-3CE767C56F3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D5B375A-ABF9-E645-8474-E800B0CB90B0}"/>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5" name="Footer Placeholder 4">
            <a:extLst>
              <a:ext uri="{FF2B5EF4-FFF2-40B4-BE49-F238E27FC236}">
                <a16:creationId xmlns:a16="http://schemas.microsoft.com/office/drawing/2014/main" id="{5079F02F-7E93-1A40-84C0-B861ED6FC0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287BE-CEC3-3749-98AF-784163587B9D}"/>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946509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2CAE6-3268-644D-9E43-AA915D5407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1A64D2-E33A-4441-9859-5378275A4D8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041E15C-730C-EF4F-AD30-C45F2AF70BD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98D946-2B5C-2F42-A4E4-EB7202806F85}"/>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6" name="Footer Placeholder 5">
            <a:extLst>
              <a:ext uri="{FF2B5EF4-FFF2-40B4-BE49-F238E27FC236}">
                <a16:creationId xmlns:a16="http://schemas.microsoft.com/office/drawing/2014/main" id="{9E28907A-4FF4-2046-8D5D-BFDA4C8042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920D9F-487F-D24D-A28F-C4BDC672E2B6}"/>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848589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60CA-0E3A-084A-B8F6-436DC82E1E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D92FB1-41E2-CE4E-9BA0-3A049B23EE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D07625F-DFF8-2045-8910-39CB38659F8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79B06F-145E-414D-B65E-2F875B3078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563B712-D2AF-D346-8B46-29BD82A886A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7A405D9-8C1A-AA41-8144-40E400ABA838}"/>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8" name="Footer Placeholder 7">
            <a:extLst>
              <a:ext uri="{FF2B5EF4-FFF2-40B4-BE49-F238E27FC236}">
                <a16:creationId xmlns:a16="http://schemas.microsoft.com/office/drawing/2014/main" id="{19F67AF6-DE56-B042-A1BF-D9BC7176D1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A72306B-2A4D-2D47-B339-1500AC1B585A}"/>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507010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56DC6-3124-4345-BE75-1C3F4974EF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BE84EAA-1B5B-364C-B96F-565FD378B93E}"/>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4" name="Footer Placeholder 3">
            <a:extLst>
              <a:ext uri="{FF2B5EF4-FFF2-40B4-BE49-F238E27FC236}">
                <a16:creationId xmlns:a16="http://schemas.microsoft.com/office/drawing/2014/main" id="{F118C9BA-EC2D-254B-A7E5-2295FA65AB1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0F7FDAF-8F28-D640-AEAD-4992486B8CC4}"/>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3496317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F9D120-808D-1543-92DF-26B8D69AE848}"/>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3" name="Footer Placeholder 2">
            <a:extLst>
              <a:ext uri="{FF2B5EF4-FFF2-40B4-BE49-F238E27FC236}">
                <a16:creationId xmlns:a16="http://schemas.microsoft.com/office/drawing/2014/main" id="{2CDCD158-CDD0-8D4E-9A8C-D20C5948B6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CF4103-0252-0444-B0AA-49674BAAC74E}"/>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103093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27BB6-CD4B-1F47-BBF6-36EA6A4E60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2DD52D4-A201-D141-A716-7EC0E31D36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728ACC-71B9-4241-8728-EAB27FE6E5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CEC6619-C641-4845-878B-21F22EECBADA}"/>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6" name="Footer Placeholder 5">
            <a:extLst>
              <a:ext uri="{FF2B5EF4-FFF2-40B4-BE49-F238E27FC236}">
                <a16:creationId xmlns:a16="http://schemas.microsoft.com/office/drawing/2014/main" id="{E968C480-80EE-C44F-8A0F-9EA120FC8B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1629F1-0418-1F4A-85BA-D0BF78F1504B}"/>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2401312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B7009-7A04-664E-85BC-4DD64D8B5E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C9386B6-6A43-5A46-87BF-6193660FB0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2231C6E-AD15-DB43-898A-638C5785E7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3229E49-B7A6-574E-8931-00DC1DCD52A3}"/>
              </a:ext>
            </a:extLst>
          </p:cNvPr>
          <p:cNvSpPr>
            <a:spLocks noGrp="1"/>
          </p:cNvSpPr>
          <p:nvPr>
            <p:ph type="dt" sz="half" idx="10"/>
          </p:nvPr>
        </p:nvSpPr>
        <p:spPr/>
        <p:txBody>
          <a:bodyPr/>
          <a:lstStyle/>
          <a:p>
            <a:fld id="{85D8233C-ACFE-9D42-94C6-EC7438E63F51}" type="datetimeFigureOut">
              <a:rPr lang="en-US" smtClean="0"/>
              <a:t>3/24/18</a:t>
            </a:fld>
            <a:endParaRPr lang="en-US"/>
          </a:p>
        </p:txBody>
      </p:sp>
      <p:sp>
        <p:nvSpPr>
          <p:cNvPr id="6" name="Footer Placeholder 5">
            <a:extLst>
              <a:ext uri="{FF2B5EF4-FFF2-40B4-BE49-F238E27FC236}">
                <a16:creationId xmlns:a16="http://schemas.microsoft.com/office/drawing/2014/main" id="{1ECDDECC-1250-F340-AB9C-2003ABBAFC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1CABE1-0E46-FD4B-907B-499A4123A4AD}"/>
              </a:ext>
            </a:extLst>
          </p:cNvPr>
          <p:cNvSpPr>
            <a:spLocks noGrp="1"/>
          </p:cNvSpPr>
          <p:nvPr>
            <p:ph type="sldNum" sz="quarter" idx="12"/>
          </p:nvPr>
        </p:nvSpPr>
        <p:spPr/>
        <p:txBody>
          <a:bodyPr/>
          <a:lstStyle/>
          <a:p>
            <a:fld id="{F739BA7D-156E-C843-B170-2C830522384C}" type="slidenum">
              <a:rPr lang="en-US" smtClean="0"/>
              <a:t>‹#›</a:t>
            </a:fld>
            <a:endParaRPr lang="en-US"/>
          </a:p>
        </p:txBody>
      </p:sp>
    </p:spTree>
    <p:extLst>
      <p:ext uri="{BB962C8B-B14F-4D97-AF65-F5344CB8AC3E}">
        <p14:creationId xmlns:p14="http://schemas.microsoft.com/office/powerpoint/2010/main" val="1524084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678B17-B70C-5D43-9632-9628A5D807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E14D72-FA5B-1A41-9A9B-FC59F34502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2BCB3A-0C70-744F-9D2E-254606F1C2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D8233C-ACFE-9D42-94C6-EC7438E63F51}" type="datetimeFigureOut">
              <a:rPr lang="en-US" smtClean="0"/>
              <a:t>3/24/18</a:t>
            </a:fld>
            <a:endParaRPr lang="en-US"/>
          </a:p>
        </p:txBody>
      </p:sp>
      <p:sp>
        <p:nvSpPr>
          <p:cNvPr id="5" name="Footer Placeholder 4">
            <a:extLst>
              <a:ext uri="{FF2B5EF4-FFF2-40B4-BE49-F238E27FC236}">
                <a16:creationId xmlns:a16="http://schemas.microsoft.com/office/drawing/2014/main" id="{1A75696A-7E28-F045-9C92-9632A9F81B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A4574BE-4BFE-2D4D-94F8-A8E442E62A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9BA7D-156E-C843-B170-2C830522384C}" type="slidenum">
              <a:rPr lang="en-US" smtClean="0"/>
              <a:t>‹#›</a:t>
            </a:fld>
            <a:endParaRPr lang="en-US"/>
          </a:p>
        </p:txBody>
      </p:sp>
    </p:spTree>
    <p:extLst>
      <p:ext uri="{BB962C8B-B14F-4D97-AF65-F5344CB8AC3E}">
        <p14:creationId xmlns:p14="http://schemas.microsoft.com/office/powerpoint/2010/main" val="396637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66A6DB5-7507-AC41-8836-A110357F0B51}"/>
              </a:ext>
            </a:extLst>
          </p:cNvPr>
          <p:cNvPicPr>
            <a:picLocks noChangeAspect="1"/>
          </p:cNvPicPr>
          <p:nvPr/>
        </p:nvPicPr>
        <p:blipFill>
          <a:blip r:embed="rId3">
            <a:alphaModFix amt="20000"/>
          </a:blip>
          <a:stretch>
            <a:fillRect/>
          </a:stretch>
        </p:blipFill>
        <p:spPr>
          <a:xfrm>
            <a:off x="1742" y="-134640"/>
            <a:ext cx="12190258" cy="7509933"/>
          </a:xfrm>
          <a:prstGeom prst="rect">
            <a:avLst/>
          </a:prstGeom>
        </p:spPr>
      </p:pic>
      <p:sp>
        <p:nvSpPr>
          <p:cNvPr id="2" name="Title 1">
            <a:extLst>
              <a:ext uri="{FF2B5EF4-FFF2-40B4-BE49-F238E27FC236}">
                <a16:creationId xmlns:a16="http://schemas.microsoft.com/office/drawing/2014/main" id="{A0C98F8C-10E5-0646-AB6E-90D7FD582460}"/>
              </a:ext>
            </a:extLst>
          </p:cNvPr>
          <p:cNvSpPr>
            <a:spLocks noGrp="1"/>
          </p:cNvSpPr>
          <p:nvPr>
            <p:ph type="ctrTitle"/>
          </p:nvPr>
        </p:nvSpPr>
        <p:spPr/>
        <p:txBody>
          <a:bodyPr/>
          <a:lstStyle/>
          <a:p>
            <a:r>
              <a:rPr lang="en-US" dirty="0"/>
              <a:t>Team Newbie</a:t>
            </a:r>
          </a:p>
        </p:txBody>
      </p:sp>
      <p:sp>
        <p:nvSpPr>
          <p:cNvPr id="6" name="TextBox 5">
            <a:extLst>
              <a:ext uri="{FF2B5EF4-FFF2-40B4-BE49-F238E27FC236}">
                <a16:creationId xmlns:a16="http://schemas.microsoft.com/office/drawing/2014/main" id="{34B60242-4067-2D47-8E99-A9C3E1B209E2}"/>
              </a:ext>
            </a:extLst>
          </p:cNvPr>
          <p:cNvSpPr txBox="1"/>
          <p:nvPr/>
        </p:nvSpPr>
        <p:spPr>
          <a:xfrm>
            <a:off x="3516878" y="4447660"/>
            <a:ext cx="5158244" cy="369332"/>
          </a:xfrm>
          <a:prstGeom prst="rect">
            <a:avLst/>
          </a:prstGeom>
          <a:noFill/>
        </p:spPr>
        <p:txBody>
          <a:bodyPr wrap="square" rtlCol="0">
            <a:spAutoFit/>
          </a:bodyPr>
          <a:lstStyle/>
          <a:p>
            <a:pPr algn="ctr"/>
            <a:r>
              <a:rPr lang="en-US" dirty="0"/>
              <a:t>Evan Yang, </a:t>
            </a:r>
            <a:r>
              <a:rPr lang="en-GB" dirty="0" err="1"/>
              <a:t>ZhuFu</a:t>
            </a:r>
            <a:r>
              <a:rPr lang="en-GB" dirty="0"/>
              <a:t> Lu</a:t>
            </a:r>
            <a:r>
              <a:rPr lang="en-US" dirty="0"/>
              <a:t>, </a:t>
            </a:r>
            <a:r>
              <a:rPr lang="en-US" dirty="0" err="1"/>
              <a:t>JunFeng</a:t>
            </a:r>
            <a:r>
              <a:rPr lang="en-US" dirty="0"/>
              <a:t> Li and James Adams</a:t>
            </a:r>
          </a:p>
        </p:txBody>
      </p:sp>
    </p:spTree>
    <p:extLst>
      <p:ext uri="{BB962C8B-B14F-4D97-AF65-F5344CB8AC3E}">
        <p14:creationId xmlns:p14="http://schemas.microsoft.com/office/powerpoint/2010/main" val="332676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3DF83A-4892-4177-B7E2-766A2C136874}"/>
              </a:ext>
            </a:extLst>
          </p:cNvPr>
          <p:cNvSpPr>
            <a:spLocks noGrp="1"/>
          </p:cNvSpPr>
          <p:nvPr>
            <p:ph type="title"/>
          </p:nvPr>
        </p:nvSpPr>
        <p:spPr/>
        <p:txBody>
          <a:bodyPr/>
          <a:lstStyle/>
          <a:p>
            <a:r>
              <a:rPr lang="en-US" altLang="zh-CN" dirty="0"/>
              <a:t>DBSCAN Cluster Algorithm - Results</a:t>
            </a:r>
            <a:endParaRPr lang="zh-CN" altLang="en-US" dirty="0"/>
          </a:p>
        </p:txBody>
      </p:sp>
      <p:sp>
        <p:nvSpPr>
          <p:cNvPr id="3" name="内容占位符 2">
            <a:extLst>
              <a:ext uri="{FF2B5EF4-FFF2-40B4-BE49-F238E27FC236}">
                <a16:creationId xmlns:a16="http://schemas.microsoft.com/office/drawing/2014/main" id="{ACDAD846-4739-47FB-957D-4BFD10CF1B4B}"/>
              </a:ext>
            </a:extLst>
          </p:cNvPr>
          <p:cNvSpPr>
            <a:spLocks noGrp="1"/>
          </p:cNvSpPr>
          <p:nvPr>
            <p:ph idx="1"/>
          </p:nvPr>
        </p:nvSpPr>
        <p:spPr>
          <a:xfrm>
            <a:off x="838200" y="1822450"/>
            <a:ext cx="10515600" cy="4351338"/>
          </a:xfrm>
        </p:spPr>
        <p:txBody>
          <a:bodyPr>
            <a:normAutofit fontScale="77500" lnSpcReduction="20000"/>
          </a:bodyPr>
          <a:lstStyle/>
          <a:p>
            <a:r>
              <a:rPr lang="en-US" altLang="zh-CN" dirty="0"/>
              <a:t>Result:</a:t>
            </a:r>
          </a:p>
          <a:p>
            <a:pPr marL="0" indent="0">
              <a:buNone/>
            </a:pPr>
            <a:r>
              <a:rPr lang="en-US" altLang="zh-CN" dirty="0"/>
              <a:t>	 if people are willing to walk 200m , the </a:t>
            </a:r>
            <a:r>
              <a:rPr lang="en-US" altLang="zh-CN" dirty="0" err="1"/>
              <a:t>sharedride</a:t>
            </a:r>
            <a:r>
              <a:rPr lang="en-US" altLang="zh-CN" dirty="0"/>
              <a:t>/</a:t>
            </a:r>
            <a:r>
              <a:rPr lang="en-US" altLang="zh-CN" dirty="0" err="1"/>
              <a:t>allride</a:t>
            </a:r>
            <a:r>
              <a:rPr lang="en-US" altLang="zh-CN" dirty="0"/>
              <a:t>-ratio can be  40%.</a:t>
            </a:r>
          </a:p>
          <a:p>
            <a:pPr marL="0" indent="0">
              <a:buNone/>
            </a:pPr>
            <a:endParaRPr lang="en-US" altLang="zh-CN" dirty="0"/>
          </a:p>
          <a:p>
            <a:r>
              <a:rPr lang="en-US" altLang="zh-CN" dirty="0"/>
              <a:t>Problem:</a:t>
            </a:r>
          </a:p>
          <a:p>
            <a:pPr marL="0" indent="0">
              <a:buNone/>
            </a:pPr>
            <a:r>
              <a:rPr lang="en-US" altLang="zh-CN" dirty="0"/>
              <a:t>	the distant. When we choose long walking distant, the algorithm 	may line up those cluster to  one big cluster , which will produce 	so many sharing case that does not make sense.</a:t>
            </a:r>
          </a:p>
          <a:p>
            <a:pPr marL="0" indent="0">
              <a:buNone/>
            </a:pPr>
            <a:endParaRPr lang="en-US" altLang="zh-CN" dirty="0"/>
          </a:p>
          <a:p>
            <a:r>
              <a:rPr lang="en-US" altLang="zh-CN" dirty="0"/>
              <a:t>Optimization:	</a:t>
            </a:r>
          </a:p>
          <a:p>
            <a:pPr marL="0" indent="0">
              <a:buNone/>
            </a:pPr>
            <a:r>
              <a:rPr lang="en-US" altLang="zh-CN" dirty="0"/>
              <a:t>	the real walk distant. In the algorithm  , we match these ride randomly . We may consider using some algorithm like DNN to make the real walk distant in all to be the least</a:t>
            </a:r>
          </a:p>
          <a:p>
            <a:pPr marL="0" indent="0">
              <a:buNone/>
            </a:pPr>
            <a:r>
              <a:rPr lang="en-US" altLang="zh-CN" dirty="0"/>
              <a:t>   </a:t>
            </a:r>
          </a:p>
          <a:p>
            <a:pPr marL="0" indent="0">
              <a:buNone/>
            </a:pPr>
            <a:endParaRPr lang="en-US" altLang="zh-CN" dirty="0"/>
          </a:p>
          <a:p>
            <a:endParaRPr lang="zh-CN" altLang="en-US" dirty="0"/>
          </a:p>
        </p:txBody>
      </p:sp>
    </p:spTree>
    <p:extLst>
      <p:ext uri="{BB962C8B-B14F-4D97-AF65-F5344CB8AC3E}">
        <p14:creationId xmlns:p14="http://schemas.microsoft.com/office/powerpoint/2010/main" val="2244967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06600-0B64-0342-98F3-F0EF6BBA8D5A}"/>
              </a:ext>
            </a:extLst>
          </p:cNvPr>
          <p:cNvSpPr>
            <a:spLocks noGrp="1"/>
          </p:cNvSpPr>
          <p:nvPr>
            <p:ph type="title"/>
          </p:nvPr>
        </p:nvSpPr>
        <p:spPr/>
        <p:txBody>
          <a:bodyPr/>
          <a:lstStyle/>
          <a:p>
            <a:r>
              <a:rPr lang="en-US" dirty="0"/>
              <a:t>Minimal Delay Algorithm</a:t>
            </a:r>
          </a:p>
        </p:txBody>
      </p:sp>
      <p:sp>
        <p:nvSpPr>
          <p:cNvPr id="3" name="Content Placeholder 2">
            <a:extLst>
              <a:ext uri="{FF2B5EF4-FFF2-40B4-BE49-F238E27FC236}">
                <a16:creationId xmlns:a16="http://schemas.microsoft.com/office/drawing/2014/main" id="{CFB3F813-F970-7C44-B3EE-9DA0E6D58817}"/>
              </a:ext>
            </a:extLst>
          </p:cNvPr>
          <p:cNvSpPr>
            <a:spLocks noGrp="1"/>
          </p:cNvSpPr>
          <p:nvPr>
            <p:ph idx="1"/>
          </p:nvPr>
        </p:nvSpPr>
        <p:spPr/>
        <p:txBody>
          <a:bodyPr>
            <a:normAutofit/>
          </a:bodyPr>
          <a:lstStyle/>
          <a:p>
            <a:r>
              <a:rPr lang="en-US" dirty="0"/>
              <a:t>Bookings are paired off if a passenger can be picked up along the way, without compromising the drop off times of either ride.</a:t>
            </a:r>
          </a:p>
          <a:p>
            <a:r>
              <a:rPr lang="en-US" dirty="0"/>
              <a:t>Assumes a ride booking platform without prebookings</a:t>
            </a:r>
          </a:p>
          <a:p>
            <a:r>
              <a:rPr lang="en-US" dirty="0"/>
              <a:t>Easy to adapt to a ride sharing mobile application</a:t>
            </a:r>
          </a:p>
          <a:p>
            <a:r>
              <a:rPr lang="en-US" dirty="0"/>
              <a:t>Earliest booking in pair must complete first</a:t>
            </a:r>
          </a:p>
          <a:p>
            <a:pPr lvl="1"/>
            <a:r>
              <a:rPr lang="en-US" dirty="0"/>
              <a:t>Reduces complexity of distance matrix and number of routes which must be calculated</a:t>
            </a:r>
          </a:p>
          <a:p>
            <a:r>
              <a:rPr lang="en-US" dirty="0"/>
              <a:t>Bookings must complete within N minutes of their completion time in the data</a:t>
            </a:r>
          </a:p>
        </p:txBody>
      </p:sp>
    </p:spTree>
    <p:extLst>
      <p:ext uri="{BB962C8B-B14F-4D97-AF65-F5344CB8AC3E}">
        <p14:creationId xmlns:p14="http://schemas.microsoft.com/office/powerpoint/2010/main" val="696595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25FC8-45F5-DC42-8B96-4015E1C7DBF7}"/>
              </a:ext>
            </a:extLst>
          </p:cNvPr>
          <p:cNvSpPr>
            <a:spLocks noGrp="1"/>
          </p:cNvSpPr>
          <p:nvPr>
            <p:ph type="title"/>
          </p:nvPr>
        </p:nvSpPr>
        <p:spPr/>
        <p:txBody>
          <a:bodyPr/>
          <a:lstStyle/>
          <a:p>
            <a:r>
              <a:rPr lang="en-US" dirty="0"/>
              <a:t>OSRM – Routing Engine</a:t>
            </a:r>
          </a:p>
        </p:txBody>
      </p:sp>
      <p:sp>
        <p:nvSpPr>
          <p:cNvPr id="3" name="Content Placeholder 2">
            <a:extLst>
              <a:ext uri="{FF2B5EF4-FFF2-40B4-BE49-F238E27FC236}">
                <a16:creationId xmlns:a16="http://schemas.microsoft.com/office/drawing/2014/main" id="{2CAB64C7-19CD-C249-AAD5-A5456A5BF008}"/>
              </a:ext>
            </a:extLst>
          </p:cNvPr>
          <p:cNvSpPr>
            <a:spLocks noGrp="1"/>
          </p:cNvSpPr>
          <p:nvPr>
            <p:ph idx="1"/>
          </p:nvPr>
        </p:nvSpPr>
        <p:spPr/>
        <p:txBody>
          <a:bodyPr>
            <a:normAutofit fontScale="92500" lnSpcReduction="10000"/>
          </a:bodyPr>
          <a:lstStyle/>
          <a:p>
            <a:r>
              <a:rPr lang="en-US" dirty="0"/>
              <a:t>Used for Minimal Delay algorithm</a:t>
            </a:r>
          </a:p>
          <a:p>
            <a:r>
              <a:rPr lang="en-US" dirty="0"/>
              <a:t>Long build time using open street map data for New York hence only finished compilation on Sunday</a:t>
            </a:r>
          </a:p>
          <a:p>
            <a:pPr lvl="1"/>
            <a:r>
              <a:rPr lang="en-US" dirty="0"/>
              <a:t>Open Street Map Data is free to download.</a:t>
            </a:r>
          </a:p>
          <a:p>
            <a:pPr lvl="1"/>
            <a:r>
              <a:rPr lang="en-US" dirty="0"/>
              <a:t>Most cities have individual exports for faster reading into OSRM (when compared to an entire countries road network)</a:t>
            </a:r>
          </a:p>
          <a:p>
            <a:r>
              <a:rPr lang="en-US" dirty="0"/>
              <a:t>Free, Open Source, Fast!</a:t>
            </a:r>
          </a:p>
          <a:p>
            <a:r>
              <a:rPr lang="en-US" dirty="0"/>
              <a:t>HTTP API + Python Bindings</a:t>
            </a:r>
          </a:p>
          <a:p>
            <a:r>
              <a:rPr lang="en-US" dirty="0"/>
              <a:t>Use this for high volume of requests instead of Google routing services unless you require real time congestion avoidance.</a:t>
            </a:r>
          </a:p>
          <a:p>
            <a:r>
              <a:rPr lang="en-US" dirty="0"/>
              <a:t>Also has a C library.</a:t>
            </a:r>
          </a:p>
        </p:txBody>
      </p:sp>
    </p:spTree>
    <p:extLst>
      <p:ext uri="{BB962C8B-B14F-4D97-AF65-F5344CB8AC3E}">
        <p14:creationId xmlns:p14="http://schemas.microsoft.com/office/powerpoint/2010/main" val="3009781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E384-DE6A-3643-B5AF-185D54EE96A9}"/>
              </a:ext>
            </a:extLst>
          </p:cNvPr>
          <p:cNvSpPr>
            <a:spLocks noGrp="1"/>
          </p:cNvSpPr>
          <p:nvPr>
            <p:ph type="title"/>
          </p:nvPr>
        </p:nvSpPr>
        <p:spPr>
          <a:xfrm>
            <a:off x="838200" y="365125"/>
            <a:ext cx="10515600" cy="1325563"/>
          </a:xfrm>
        </p:spPr>
        <p:txBody>
          <a:bodyPr/>
          <a:lstStyle/>
          <a:p>
            <a:r>
              <a:rPr lang="en-US" dirty="0"/>
              <a:t>Minimal Delay Algorithm - Results</a:t>
            </a:r>
          </a:p>
        </p:txBody>
      </p:sp>
      <p:pic>
        <p:nvPicPr>
          <p:cNvPr id="5" name="Picture 4">
            <a:extLst>
              <a:ext uri="{FF2B5EF4-FFF2-40B4-BE49-F238E27FC236}">
                <a16:creationId xmlns:a16="http://schemas.microsoft.com/office/drawing/2014/main" id="{369A26B1-D149-3A43-8B8B-FDF44ADB72A7}"/>
              </a:ext>
            </a:extLst>
          </p:cNvPr>
          <p:cNvPicPr>
            <a:picLocks noChangeAspect="1"/>
          </p:cNvPicPr>
          <p:nvPr/>
        </p:nvPicPr>
        <p:blipFill>
          <a:blip r:embed="rId2"/>
          <a:stretch>
            <a:fillRect/>
          </a:stretch>
        </p:blipFill>
        <p:spPr>
          <a:xfrm>
            <a:off x="342667" y="1481666"/>
            <a:ext cx="7080225" cy="5088467"/>
          </a:xfrm>
          <a:prstGeom prst="rect">
            <a:avLst/>
          </a:prstGeom>
        </p:spPr>
      </p:pic>
      <p:sp>
        <p:nvSpPr>
          <p:cNvPr id="6" name="Content Placeholder 2">
            <a:extLst>
              <a:ext uri="{FF2B5EF4-FFF2-40B4-BE49-F238E27FC236}">
                <a16:creationId xmlns:a16="http://schemas.microsoft.com/office/drawing/2014/main" id="{59FF81EB-99D1-5E4D-BD42-6EFBCA6CF249}"/>
              </a:ext>
            </a:extLst>
          </p:cNvPr>
          <p:cNvSpPr>
            <a:spLocks noGrp="1"/>
          </p:cNvSpPr>
          <p:nvPr>
            <p:ph idx="1"/>
          </p:nvPr>
        </p:nvSpPr>
        <p:spPr>
          <a:xfrm>
            <a:off x="7594600" y="1481666"/>
            <a:ext cx="4191000" cy="4351338"/>
          </a:xfrm>
        </p:spPr>
        <p:txBody>
          <a:bodyPr>
            <a:normAutofit fontScale="92500" lnSpcReduction="10000"/>
          </a:bodyPr>
          <a:lstStyle/>
          <a:p>
            <a:r>
              <a:rPr lang="en-US" dirty="0"/>
              <a:t>Here we can see the dynamic dispatch of a journey, with the route being changed to go through the second journeys pickup point (yellow)</a:t>
            </a:r>
          </a:p>
          <a:p>
            <a:r>
              <a:rPr lang="en-US" dirty="0"/>
              <a:t>This is a good route however some routes are still sub optimal</a:t>
            </a:r>
          </a:p>
          <a:p>
            <a:r>
              <a:rPr lang="en-US" dirty="0"/>
              <a:t>On data sets tested &gt; 50% of rides are shared</a:t>
            </a:r>
          </a:p>
        </p:txBody>
      </p:sp>
    </p:spTree>
    <p:extLst>
      <p:ext uri="{BB962C8B-B14F-4D97-AF65-F5344CB8AC3E}">
        <p14:creationId xmlns:p14="http://schemas.microsoft.com/office/powerpoint/2010/main" val="40741615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96C8DE4-D24A-8843-8A4B-04529FB5B32A}"/>
              </a:ext>
            </a:extLst>
          </p:cNvPr>
          <p:cNvPicPr>
            <a:picLocks noChangeAspect="1"/>
          </p:cNvPicPr>
          <p:nvPr/>
        </p:nvPicPr>
        <p:blipFill>
          <a:blip r:embed="rId2"/>
          <a:stretch>
            <a:fillRect/>
          </a:stretch>
        </p:blipFill>
        <p:spPr>
          <a:xfrm>
            <a:off x="541867" y="563935"/>
            <a:ext cx="11099800" cy="5435212"/>
          </a:xfrm>
          <a:prstGeom prst="rect">
            <a:avLst/>
          </a:prstGeom>
        </p:spPr>
      </p:pic>
    </p:spTree>
    <p:extLst>
      <p:ext uri="{BB962C8B-B14F-4D97-AF65-F5344CB8AC3E}">
        <p14:creationId xmlns:p14="http://schemas.microsoft.com/office/powerpoint/2010/main" val="3961099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085274C-6C2C-B44E-A62E-D48E4A95FBA8}"/>
              </a:ext>
            </a:extLst>
          </p:cNvPr>
          <p:cNvPicPr>
            <a:picLocks noGrp="1" noChangeAspect="1"/>
          </p:cNvPicPr>
          <p:nvPr>
            <p:ph idx="1"/>
          </p:nvPr>
        </p:nvPicPr>
        <p:blipFill>
          <a:blip r:embed="rId2"/>
          <a:stretch>
            <a:fillRect/>
          </a:stretch>
        </p:blipFill>
        <p:spPr>
          <a:xfrm>
            <a:off x="239854" y="1594043"/>
            <a:ext cx="6019800" cy="3759200"/>
          </a:xfrm>
        </p:spPr>
      </p:pic>
      <p:sp>
        <p:nvSpPr>
          <p:cNvPr id="6" name="Content Placeholder 2">
            <a:extLst>
              <a:ext uri="{FF2B5EF4-FFF2-40B4-BE49-F238E27FC236}">
                <a16:creationId xmlns:a16="http://schemas.microsoft.com/office/drawing/2014/main" id="{75CE322F-6872-C842-84A9-9C0EBAE603C4}"/>
              </a:ext>
            </a:extLst>
          </p:cNvPr>
          <p:cNvSpPr txBox="1">
            <a:spLocks/>
          </p:cNvSpPr>
          <p:nvPr/>
        </p:nvSpPr>
        <p:spPr>
          <a:xfrm>
            <a:off x="6338229" y="1594043"/>
            <a:ext cx="5224347" cy="43923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Constraints are still satisfied but not optimally.</a:t>
            </a:r>
          </a:p>
          <a:p>
            <a:pPr lvl="1"/>
            <a:r>
              <a:rPr lang="en-US" dirty="0"/>
              <a:t>This a minimization and matching problem – order of consideration changes results.</a:t>
            </a:r>
          </a:p>
          <a:p>
            <a:r>
              <a:rPr lang="en-US" dirty="0"/>
              <a:t>Could go from yellow to orange and drop off but instead visits green (second journeys </a:t>
            </a:r>
            <a:r>
              <a:rPr lang="en-US" dirty="0" err="1"/>
              <a:t>dropoff</a:t>
            </a:r>
            <a:r>
              <a:rPr lang="en-US" dirty="0"/>
              <a:t>)</a:t>
            </a:r>
          </a:p>
        </p:txBody>
      </p:sp>
      <p:pic>
        <p:nvPicPr>
          <p:cNvPr id="7" name="Picture 6">
            <a:extLst>
              <a:ext uri="{FF2B5EF4-FFF2-40B4-BE49-F238E27FC236}">
                <a16:creationId xmlns:a16="http://schemas.microsoft.com/office/drawing/2014/main" id="{608D3D3B-A2C6-9846-ABB6-FB7DEC5B368E}"/>
              </a:ext>
            </a:extLst>
          </p:cNvPr>
          <p:cNvPicPr>
            <a:picLocks noChangeAspect="1"/>
          </p:cNvPicPr>
          <p:nvPr/>
        </p:nvPicPr>
        <p:blipFill rotWithShape="1">
          <a:blip r:embed="rId3"/>
          <a:srcRect l="85325" t="45424" r="325" b="29248"/>
          <a:stretch/>
        </p:blipFill>
        <p:spPr>
          <a:xfrm>
            <a:off x="239854" y="1594043"/>
            <a:ext cx="1016000" cy="1288830"/>
          </a:xfrm>
          <a:prstGeom prst="rect">
            <a:avLst/>
          </a:prstGeom>
        </p:spPr>
      </p:pic>
      <p:sp>
        <p:nvSpPr>
          <p:cNvPr id="8" name="Title 1">
            <a:extLst>
              <a:ext uri="{FF2B5EF4-FFF2-40B4-BE49-F238E27FC236}">
                <a16:creationId xmlns:a16="http://schemas.microsoft.com/office/drawing/2014/main" id="{CDAA2D1D-175D-C943-8F92-B1738028E450}"/>
              </a:ext>
            </a:extLst>
          </p:cNvPr>
          <p:cNvSpPr>
            <a:spLocks noGrp="1"/>
          </p:cNvSpPr>
          <p:nvPr>
            <p:ph type="title"/>
          </p:nvPr>
        </p:nvSpPr>
        <p:spPr>
          <a:xfrm>
            <a:off x="838200" y="365125"/>
            <a:ext cx="10515600" cy="1325563"/>
          </a:xfrm>
        </p:spPr>
        <p:txBody>
          <a:bodyPr/>
          <a:lstStyle/>
          <a:p>
            <a:r>
              <a:rPr lang="en-US" dirty="0"/>
              <a:t>Minimal Delay Algorithm - Inefficiencies</a:t>
            </a:r>
          </a:p>
        </p:txBody>
      </p:sp>
    </p:spTree>
    <p:extLst>
      <p:ext uri="{BB962C8B-B14F-4D97-AF65-F5344CB8AC3E}">
        <p14:creationId xmlns:p14="http://schemas.microsoft.com/office/powerpoint/2010/main" val="4010215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A09DE-B8FD-1045-9FEA-C13307B56703}"/>
              </a:ext>
            </a:extLst>
          </p:cNvPr>
          <p:cNvSpPr>
            <a:spLocks noGrp="1"/>
          </p:cNvSpPr>
          <p:nvPr>
            <p:ph type="title"/>
          </p:nvPr>
        </p:nvSpPr>
        <p:spPr/>
        <p:txBody>
          <a:bodyPr/>
          <a:lstStyle/>
          <a:p>
            <a:r>
              <a:rPr lang="en-US" dirty="0"/>
              <a:t>Technology Used</a:t>
            </a:r>
          </a:p>
        </p:txBody>
      </p:sp>
      <p:sp>
        <p:nvSpPr>
          <p:cNvPr id="3" name="Content Placeholder 2">
            <a:extLst>
              <a:ext uri="{FF2B5EF4-FFF2-40B4-BE49-F238E27FC236}">
                <a16:creationId xmlns:a16="http://schemas.microsoft.com/office/drawing/2014/main" id="{BA2CC2FF-3489-294D-A0C3-6854491EF93F}"/>
              </a:ext>
            </a:extLst>
          </p:cNvPr>
          <p:cNvSpPr>
            <a:spLocks noGrp="1"/>
          </p:cNvSpPr>
          <p:nvPr>
            <p:ph idx="1"/>
          </p:nvPr>
        </p:nvSpPr>
        <p:spPr>
          <a:xfrm>
            <a:off x="838200" y="1549440"/>
            <a:ext cx="10515600" cy="4351338"/>
          </a:xfrm>
        </p:spPr>
        <p:txBody>
          <a:bodyPr/>
          <a:lstStyle/>
          <a:p>
            <a:pPr marL="285750" indent="-285750"/>
            <a:r>
              <a:rPr lang="en-US" dirty="0"/>
              <a:t>Python</a:t>
            </a:r>
          </a:p>
          <a:p>
            <a:pPr marL="742950" lvl="1" indent="-285750"/>
            <a:r>
              <a:rPr lang="en-US" dirty="0"/>
              <a:t>With associated data handling libraries</a:t>
            </a:r>
          </a:p>
          <a:p>
            <a:pPr marL="1200150" lvl="2" indent="-285750"/>
            <a:r>
              <a:rPr lang="en-US" dirty="0"/>
              <a:t>Pandas, Numpy, geopy, DBSCAN, Flask</a:t>
            </a:r>
          </a:p>
          <a:p>
            <a:pPr marL="285750" indent="-285750"/>
            <a:r>
              <a:rPr lang="en-US" dirty="0"/>
              <a:t>Bash command line tools	</a:t>
            </a:r>
          </a:p>
          <a:p>
            <a:pPr marL="742950" lvl="1" indent="-285750"/>
            <a:r>
              <a:rPr lang="en-US" dirty="0"/>
              <a:t>Sed, AWK, head, tail</a:t>
            </a:r>
          </a:p>
          <a:p>
            <a:pPr marL="285750" indent="-285750"/>
            <a:r>
              <a:rPr lang="en-US" dirty="0"/>
              <a:t>ArcGIS JS + JQuery</a:t>
            </a:r>
          </a:p>
          <a:p>
            <a:pPr marL="742950" lvl="1" indent="-285750"/>
            <a:r>
              <a:rPr lang="en-US" dirty="0"/>
              <a:t>Allows 2d and 3d geo-data visualization</a:t>
            </a:r>
          </a:p>
          <a:p>
            <a:endParaRPr lang="en-US" dirty="0"/>
          </a:p>
        </p:txBody>
      </p:sp>
    </p:spTree>
    <p:extLst>
      <p:ext uri="{BB962C8B-B14F-4D97-AF65-F5344CB8AC3E}">
        <p14:creationId xmlns:p14="http://schemas.microsoft.com/office/powerpoint/2010/main" val="39210896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FE985-4C05-6E40-A495-3610AE6B97BC}"/>
              </a:ext>
            </a:extLst>
          </p:cNvPr>
          <p:cNvSpPr>
            <a:spLocks noGrp="1"/>
          </p:cNvSpPr>
          <p:nvPr>
            <p:ph type="title"/>
          </p:nvPr>
        </p:nvSpPr>
        <p:spPr/>
        <p:txBody>
          <a:bodyPr/>
          <a:lstStyle/>
          <a:p>
            <a:r>
              <a:rPr lang="en-US" dirty="0"/>
              <a:t>Algorithm</a:t>
            </a:r>
          </a:p>
        </p:txBody>
      </p:sp>
      <p:sp>
        <p:nvSpPr>
          <p:cNvPr id="3" name="Content Placeholder 2">
            <a:extLst>
              <a:ext uri="{FF2B5EF4-FFF2-40B4-BE49-F238E27FC236}">
                <a16:creationId xmlns:a16="http://schemas.microsoft.com/office/drawing/2014/main" id="{2FE9E8F5-84C6-C24C-A5D1-5CF1B4F19E63}"/>
              </a:ext>
            </a:extLst>
          </p:cNvPr>
          <p:cNvSpPr>
            <a:spLocks noGrp="1"/>
          </p:cNvSpPr>
          <p:nvPr>
            <p:ph idx="1"/>
          </p:nvPr>
        </p:nvSpPr>
        <p:spPr/>
        <p:txBody>
          <a:bodyPr/>
          <a:lstStyle/>
          <a:p>
            <a:r>
              <a:rPr lang="en-US" dirty="0"/>
              <a:t>Groups taxi trips into N minute intervals</a:t>
            </a:r>
          </a:p>
          <a:p>
            <a:pPr lvl="1"/>
            <a:r>
              <a:rPr lang="en-US" dirty="0"/>
              <a:t>Where N minutes is the maximum waiting time</a:t>
            </a:r>
          </a:p>
          <a:p>
            <a:pPr lvl="1"/>
            <a:endParaRPr lang="en-US" dirty="0"/>
          </a:p>
        </p:txBody>
      </p:sp>
    </p:spTree>
    <p:extLst>
      <p:ext uri="{BB962C8B-B14F-4D97-AF65-F5344CB8AC3E}">
        <p14:creationId xmlns:p14="http://schemas.microsoft.com/office/powerpoint/2010/main" val="1176837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0CF1F-B2C1-4845-985F-63C277D5E56A}"/>
              </a:ext>
            </a:extLst>
          </p:cNvPr>
          <p:cNvSpPr>
            <a:spLocks noGrp="1"/>
          </p:cNvSpPr>
          <p:nvPr>
            <p:ph type="title"/>
          </p:nvPr>
        </p:nvSpPr>
        <p:spPr/>
        <p:txBody>
          <a:bodyPr/>
          <a:lstStyle/>
          <a:p>
            <a:r>
              <a:rPr lang="en-US" dirty="0"/>
              <a:t>Future Work – Shareable Ride Analysis</a:t>
            </a:r>
          </a:p>
        </p:txBody>
      </p:sp>
      <p:sp>
        <p:nvSpPr>
          <p:cNvPr id="3" name="Content Placeholder 2">
            <a:extLst>
              <a:ext uri="{FF2B5EF4-FFF2-40B4-BE49-F238E27FC236}">
                <a16:creationId xmlns:a16="http://schemas.microsoft.com/office/drawing/2014/main" id="{B431BCF0-09EC-F648-B52A-2093B1E5AF79}"/>
              </a:ext>
            </a:extLst>
          </p:cNvPr>
          <p:cNvSpPr>
            <a:spLocks noGrp="1"/>
          </p:cNvSpPr>
          <p:nvPr>
            <p:ph idx="1"/>
          </p:nvPr>
        </p:nvSpPr>
        <p:spPr/>
        <p:txBody>
          <a:bodyPr>
            <a:normAutofit fontScale="85000" lnSpcReduction="20000"/>
          </a:bodyPr>
          <a:lstStyle/>
          <a:p>
            <a:r>
              <a:rPr lang="en-US" dirty="0"/>
              <a:t>Determine if certain destinations have a high proportion of shareable rides.</a:t>
            </a:r>
          </a:p>
          <a:p>
            <a:pPr lvl="1"/>
            <a:r>
              <a:rPr lang="en-US" dirty="0"/>
              <a:t>The types of these destinations can be determined using the reverse geocode and Place API from Google</a:t>
            </a:r>
          </a:p>
          <a:p>
            <a:r>
              <a:rPr lang="en-US" dirty="0"/>
              <a:t>Represent algorithm using set notation</a:t>
            </a:r>
          </a:p>
          <a:p>
            <a:r>
              <a:rPr lang="en-US" dirty="0"/>
              <a:t>Compare performance of algorithms for different datasets</a:t>
            </a:r>
          </a:p>
          <a:p>
            <a:r>
              <a:rPr lang="en-US" dirty="0"/>
              <a:t>Cluster data before and after sharing to determine whether congestion is eased up</a:t>
            </a:r>
          </a:p>
          <a:p>
            <a:pPr lvl="1"/>
            <a:r>
              <a:rPr lang="en-US" dirty="0"/>
              <a:t>Similar centroids but reduced cluster size would show reduced congestion</a:t>
            </a:r>
          </a:p>
          <a:p>
            <a:pPr lvl="1"/>
            <a:r>
              <a:rPr lang="en-US" dirty="0"/>
              <a:t>Visualizer shows heavy reduction of congestion in popular areas.</a:t>
            </a:r>
          </a:p>
          <a:p>
            <a:r>
              <a:rPr lang="en-US" dirty="0"/>
              <a:t>Optimize for other metrics such as cost</a:t>
            </a:r>
          </a:p>
          <a:p>
            <a:r>
              <a:rPr lang="en-US" dirty="0"/>
              <a:t>Investigate human factors which determine shareable rides</a:t>
            </a:r>
          </a:p>
          <a:p>
            <a:pPr lvl="1"/>
            <a:r>
              <a:rPr lang="en-US" dirty="0"/>
              <a:t>Look for existing studies</a:t>
            </a:r>
          </a:p>
          <a:p>
            <a:r>
              <a:rPr lang="en-US" dirty="0"/>
              <a:t>Approach as a Graph Theory based problem</a:t>
            </a:r>
          </a:p>
          <a:p>
            <a:endParaRPr lang="en-US" dirty="0"/>
          </a:p>
        </p:txBody>
      </p:sp>
    </p:spTree>
    <p:extLst>
      <p:ext uri="{BB962C8B-B14F-4D97-AF65-F5344CB8AC3E}">
        <p14:creationId xmlns:p14="http://schemas.microsoft.com/office/powerpoint/2010/main" val="31647037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9EAE8-07E9-0D4E-841D-CA55F8240C1D}"/>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29202600-8225-3C47-961D-ECF5EF804305}"/>
              </a:ext>
            </a:extLst>
          </p:cNvPr>
          <p:cNvSpPr>
            <a:spLocks noGrp="1"/>
          </p:cNvSpPr>
          <p:nvPr>
            <p:ph idx="1"/>
          </p:nvPr>
        </p:nvSpPr>
        <p:spPr/>
        <p:txBody>
          <a:bodyPr/>
          <a:lstStyle/>
          <a:p>
            <a:r>
              <a:rPr lang="en-US" dirty="0"/>
              <a:t>With a simple ride sharing heuristic, &gt; 50% of rides can be shared</a:t>
            </a:r>
          </a:p>
          <a:p>
            <a:r>
              <a:rPr lang="en-US" dirty="0"/>
              <a:t>Improvements to the algorithm such as continual chaining of passenger pickups and sharing (as opposed to just pairing rides) could get us closer to seeing results closer to 95% of rides being shareable.</a:t>
            </a:r>
          </a:p>
          <a:p>
            <a:endParaRPr lang="en-US" dirty="0"/>
          </a:p>
        </p:txBody>
      </p:sp>
    </p:spTree>
    <p:extLst>
      <p:ext uri="{BB962C8B-B14F-4D97-AF65-F5344CB8AC3E}">
        <p14:creationId xmlns:p14="http://schemas.microsoft.com/office/powerpoint/2010/main" val="263419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9ABF9-0A55-3248-AE95-52F0B4C4F008}"/>
              </a:ext>
            </a:extLst>
          </p:cNvPr>
          <p:cNvSpPr>
            <a:spLocks noGrp="1"/>
          </p:cNvSpPr>
          <p:nvPr>
            <p:ph type="ctrTitle"/>
          </p:nvPr>
        </p:nvSpPr>
        <p:spPr>
          <a:xfrm>
            <a:off x="4270624" y="410965"/>
            <a:ext cx="3650751" cy="561279"/>
          </a:xfrm>
        </p:spPr>
        <p:txBody>
          <a:bodyPr>
            <a:normAutofit/>
          </a:bodyPr>
          <a:lstStyle/>
          <a:p>
            <a:r>
              <a:rPr lang="en-US" sz="3200" dirty="0"/>
              <a:t>Simple Ride Sharing</a:t>
            </a:r>
          </a:p>
        </p:txBody>
      </p:sp>
      <p:sp>
        <p:nvSpPr>
          <p:cNvPr id="4" name="TextBox 3">
            <a:extLst>
              <a:ext uri="{FF2B5EF4-FFF2-40B4-BE49-F238E27FC236}">
                <a16:creationId xmlns:a16="http://schemas.microsoft.com/office/drawing/2014/main" id="{1B88CC8F-9475-4941-9107-F5B9BD80C28B}"/>
              </a:ext>
            </a:extLst>
          </p:cNvPr>
          <p:cNvSpPr txBox="1"/>
          <p:nvPr/>
        </p:nvSpPr>
        <p:spPr>
          <a:xfrm>
            <a:off x="5837476" y="1102348"/>
            <a:ext cx="5841568" cy="2308324"/>
          </a:xfrm>
          <a:prstGeom prst="rect">
            <a:avLst/>
          </a:prstGeom>
          <a:noFill/>
        </p:spPr>
        <p:txBody>
          <a:bodyPr wrap="square" rtlCol="0">
            <a:spAutoFit/>
          </a:bodyPr>
          <a:lstStyle/>
          <a:p>
            <a:r>
              <a:rPr lang="en-US" b="1" dirty="0"/>
              <a:t>Goals</a:t>
            </a:r>
          </a:p>
          <a:p>
            <a:endParaRPr lang="en-US" b="1" dirty="0"/>
          </a:p>
          <a:p>
            <a:pPr marL="285750" indent="-285750">
              <a:buFont typeface="Arial" panose="020B0604020202020204" pitchFamily="34" charset="0"/>
              <a:buChar char="•"/>
            </a:pPr>
            <a:r>
              <a:rPr lang="en-US" dirty="0"/>
              <a:t>Develop simple algorithm to identify shareable rides</a:t>
            </a:r>
          </a:p>
          <a:p>
            <a:pPr marL="285750" indent="-285750">
              <a:buFont typeface="Arial" panose="020B0604020202020204" pitchFamily="34" charset="0"/>
              <a:buChar char="•"/>
            </a:pPr>
            <a:r>
              <a:rPr lang="en-US" dirty="0"/>
              <a:t>Create an algorithm that creates shared rides based on the two trip sharing case from Santi’s “</a:t>
            </a:r>
            <a:r>
              <a:rPr lang="en-GB" dirty="0"/>
              <a:t>Quantifying the benefits of vehicle pooling with share ability networks” </a:t>
            </a:r>
          </a:p>
          <a:p>
            <a:pPr marL="285750" indent="-285750">
              <a:buFont typeface="Arial" panose="020B0604020202020204" pitchFamily="34" charset="0"/>
              <a:buChar char="•"/>
            </a:pPr>
            <a:r>
              <a:rPr lang="en-US" dirty="0"/>
              <a:t>Visualize the shared rides in browser to allow fast analysis of algorithm effectiveness</a:t>
            </a:r>
          </a:p>
        </p:txBody>
      </p:sp>
      <p:sp>
        <p:nvSpPr>
          <p:cNvPr id="5" name="TextBox 4">
            <a:extLst>
              <a:ext uri="{FF2B5EF4-FFF2-40B4-BE49-F238E27FC236}">
                <a16:creationId xmlns:a16="http://schemas.microsoft.com/office/drawing/2014/main" id="{1AB9895D-5B07-D44F-B6AD-2704134A6E39}"/>
              </a:ext>
            </a:extLst>
          </p:cNvPr>
          <p:cNvSpPr txBox="1"/>
          <p:nvPr/>
        </p:nvSpPr>
        <p:spPr>
          <a:xfrm>
            <a:off x="365944" y="1102348"/>
            <a:ext cx="5471532" cy="2862322"/>
          </a:xfrm>
          <a:prstGeom prst="rect">
            <a:avLst/>
          </a:prstGeom>
          <a:noFill/>
        </p:spPr>
        <p:txBody>
          <a:bodyPr wrap="square" rtlCol="0">
            <a:spAutoFit/>
          </a:bodyPr>
          <a:lstStyle/>
          <a:p>
            <a:r>
              <a:rPr lang="en-US" b="1" dirty="0"/>
              <a:t>Motivations</a:t>
            </a:r>
          </a:p>
          <a:p>
            <a:endParaRPr lang="en-US" b="1" dirty="0"/>
          </a:p>
          <a:p>
            <a:pPr marL="285750" indent="-285750">
              <a:buFont typeface="Arial" panose="020B0604020202020204" pitchFamily="34" charset="0"/>
              <a:buChar char="•"/>
            </a:pPr>
            <a:r>
              <a:rPr lang="en-US" dirty="0"/>
              <a:t>Research has shown that up to 95% of New York taxi trips could be shared</a:t>
            </a:r>
            <a:r>
              <a:rPr lang="en-US" baseline="-25000" dirty="0"/>
              <a:t>[1]</a:t>
            </a:r>
            <a:r>
              <a:rPr lang="en-US" dirty="0"/>
              <a:t>. </a:t>
            </a:r>
          </a:p>
          <a:p>
            <a:pPr marL="742950" lvl="1" indent="-285750">
              <a:buFont typeface="Arial" panose="020B0604020202020204" pitchFamily="34" charset="0"/>
              <a:buChar char="•"/>
            </a:pPr>
            <a:r>
              <a:rPr lang="en-US" dirty="0"/>
              <a:t>Detailed graph based model minimizing increased cost.</a:t>
            </a:r>
          </a:p>
          <a:p>
            <a:pPr marL="285750" indent="-285750">
              <a:buFont typeface="Arial" panose="020B0604020202020204" pitchFamily="34" charset="0"/>
              <a:buChar char="•"/>
            </a:pPr>
            <a:r>
              <a:rPr lang="en-US" dirty="0"/>
              <a:t>Reduced travel cost for customers</a:t>
            </a:r>
          </a:p>
          <a:p>
            <a:pPr marL="285750" indent="-285750">
              <a:buFont typeface="Arial" panose="020B0604020202020204" pitchFamily="34" charset="0"/>
              <a:buChar char="•"/>
            </a:pPr>
            <a:r>
              <a:rPr lang="en-US" dirty="0"/>
              <a:t>Reduces pollution and congestion</a:t>
            </a:r>
          </a:p>
          <a:p>
            <a:pPr marL="285750" indent="-285750">
              <a:buFont typeface="Arial" panose="020B0604020202020204" pitchFamily="34" charset="0"/>
              <a:buChar char="•"/>
            </a:pPr>
            <a:r>
              <a:rPr lang="en-US" dirty="0"/>
              <a:t>Increased profitability for drivers as less time spent idle between journeys.</a:t>
            </a:r>
          </a:p>
        </p:txBody>
      </p:sp>
    </p:spTree>
    <p:extLst>
      <p:ext uri="{BB962C8B-B14F-4D97-AF65-F5344CB8AC3E}">
        <p14:creationId xmlns:p14="http://schemas.microsoft.com/office/powerpoint/2010/main" val="266927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E384-DE6A-3643-B5AF-185D54EE96A9}"/>
              </a:ext>
            </a:extLst>
          </p:cNvPr>
          <p:cNvSpPr>
            <a:spLocks noGrp="1"/>
          </p:cNvSpPr>
          <p:nvPr>
            <p:ph type="title"/>
          </p:nvPr>
        </p:nvSpPr>
        <p:spPr/>
        <p:txBody>
          <a:bodyPr/>
          <a:lstStyle/>
          <a:p>
            <a:r>
              <a:rPr lang="en-US" dirty="0"/>
              <a:t>Data Cleaning</a:t>
            </a:r>
          </a:p>
        </p:txBody>
      </p:sp>
      <p:sp>
        <p:nvSpPr>
          <p:cNvPr id="3" name="Content Placeholder 2">
            <a:extLst>
              <a:ext uri="{FF2B5EF4-FFF2-40B4-BE49-F238E27FC236}">
                <a16:creationId xmlns:a16="http://schemas.microsoft.com/office/drawing/2014/main" id="{CAF97B74-2D26-3840-BE4B-24CD10A8EED2}"/>
              </a:ext>
            </a:extLst>
          </p:cNvPr>
          <p:cNvSpPr>
            <a:spLocks noGrp="1"/>
          </p:cNvSpPr>
          <p:nvPr>
            <p:ph idx="1"/>
          </p:nvPr>
        </p:nvSpPr>
        <p:spPr/>
        <p:txBody>
          <a:bodyPr/>
          <a:lstStyle/>
          <a:p>
            <a:r>
              <a:rPr lang="en-US" dirty="0"/>
              <a:t>Remove taxi journeys where the car is full (Passengers &gt; 3)</a:t>
            </a:r>
          </a:p>
          <a:p>
            <a:r>
              <a:rPr lang="en-US" dirty="0"/>
              <a:t>Remove data not relevant to ride sharing</a:t>
            </a:r>
          </a:p>
          <a:p>
            <a:pPr lvl="1"/>
            <a:r>
              <a:rPr lang="en-US" dirty="0"/>
              <a:t>E.g. Medallion Number, Hack License</a:t>
            </a:r>
          </a:p>
          <a:p>
            <a:r>
              <a:rPr lang="en-US" dirty="0"/>
              <a:t>Remove jobs with latitudes/longitudes outside of NY bounding box</a:t>
            </a:r>
          </a:p>
          <a:p>
            <a:r>
              <a:rPr lang="en-US" dirty="0"/>
              <a:t>Use of anomalous/invalid locations (such as data points in the ocean) was avoided due to rejecting one sized clusters, as well as the requirement for small distances between shared ride pickup and drop-off locations.</a:t>
            </a:r>
          </a:p>
        </p:txBody>
      </p:sp>
    </p:spTree>
    <p:extLst>
      <p:ext uri="{BB962C8B-B14F-4D97-AF65-F5344CB8AC3E}">
        <p14:creationId xmlns:p14="http://schemas.microsoft.com/office/powerpoint/2010/main" val="3174516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C48C0-1041-3841-935B-68AC26B4CA30}"/>
              </a:ext>
            </a:extLst>
          </p:cNvPr>
          <p:cNvSpPr>
            <a:spLocks noGrp="1"/>
          </p:cNvSpPr>
          <p:nvPr>
            <p:ph type="title"/>
          </p:nvPr>
        </p:nvSpPr>
        <p:spPr/>
        <p:txBody>
          <a:bodyPr/>
          <a:lstStyle/>
          <a:p>
            <a:r>
              <a:rPr lang="en-US" dirty="0"/>
              <a:t>Simple HTTP API for Algorithm Constraints</a:t>
            </a:r>
          </a:p>
        </p:txBody>
      </p:sp>
      <p:sp>
        <p:nvSpPr>
          <p:cNvPr id="3" name="Content Placeholder 2">
            <a:extLst>
              <a:ext uri="{FF2B5EF4-FFF2-40B4-BE49-F238E27FC236}">
                <a16:creationId xmlns:a16="http://schemas.microsoft.com/office/drawing/2014/main" id="{017BD232-43CB-A640-88B9-8AA238BDE9FF}"/>
              </a:ext>
            </a:extLst>
          </p:cNvPr>
          <p:cNvSpPr>
            <a:spLocks noGrp="1"/>
          </p:cNvSpPr>
          <p:nvPr>
            <p:ph idx="1"/>
          </p:nvPr>
        </p:nvSpPr>
        <p:spPr>
          <a:xfrm>
            <a:off x="838200" y="1825625"/>
            <a:ext cx="9256482" cy="4351338"/>
          </a:xfrm>
        </p:spPr>
        <p:txBody>
          <a:bodyPr/>
          <a:lstStyle/>
          <a:p>
            <a:r>
              <a:rPr lang="en-US" dirty="0"/>
              <a:t>Allows modification of parameters for rapid visualization</a:t>
            </a:r>
          </a:p>
          <a:p>
            <a:pPr lvl="1"/>
            <a:r>
              <a:rPr lang="en-US" dirty="0"/>
              <a:t>Maximum walking distance to pickup and drop-off</a:t>
            </a:r>
          </a:p>
          <a:p>
            <a:pPr lvl="1"/>
            <a:r>
              <a:rPr lang="en-US" dirty="0"/>
              <a:t>Maximum delay for drop off time.</a:t>
            </a:r>
          </a:p>
          <a:p>
            <a:r>
              <a:rPr lang="en-US" dirty="0"/>
              <a:t>Simple metrics of algorithm performance</a:t>
            </a:r>
          </a:p>
          <a:p>
            <a:pPr lvl="1"/>
            <a:r>
              <a:rPr lang="en-US" dirty="0"/>
              <a:t>More complex metrics would be useful here, such as average cost, journey length, etc.</a:t>
            </a:r>
          </a:p>
          <a:p>
            <a:endParaRPr lang="en-US" dirty="0"/>
          </a:p>
        </p:txBody>
      </p:sp>
      <p:pic>
        <p:nvPicPr>
          <p:cNvPr id="5" name="Picture 4">
            <a:extLst>
              <a:ext uri="{FF2B5EF4-FFF2-40B4-BE49-F238E27FC236}">
                <a16:creationId xmlns:a16="http://schemas.microsoft.com/office/drawing/2014/main" id="{E75DBEB5-8D03-D144-B0FF-8C916955BF79}"/>
              </a:ext>
            </a:extLst>
          </p:cNvPr>
          <p:cNvPicPr>
            <a:picLocks noChangeAspect="1"/>
          </p:cNvPicPr>
          <p:nvPr/>
        </p:nvPicPr>
        <p:blipFill>
          <a:blip r:embed="rId2"/>
          <a:stretch>
            <a:fillRect/>
          </a:stretch>
        </p:blipFill>
        <p:spPr>
          <a:xfrm>
            <a:off x="10094682" y="1690688"/>
            <a:ext cx="1494392" cy="4702098"/>
          </a:xfrm>
          <a:prstGeom prst="rect">
            <a:avLst/>
          </a:prstGeom>
        </p:spPr>
      </p:pic>
    </p:spTree>
    <p:extLst>
      <p:ext uri="{BB962C8B-B14F-4D97-AF65-F5344CB8AC3E}">
        <p14:creationId xmlns:p14="http://schemas.microsoft.com/office/powerpoint/2010/main" val="2926129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EEC71-F9CD-3141-84FE-CC917713F3A4}"/>
              </a:ext>
            </a:extLst>
          </p:cNvPr>
          <p:cNvSpPr>
            <a:spLocks noGrp="1"/>
          </p:cNvSpPr>
          <p:nvPr>
            <p:ph type="title"/>
          </p:nvPr>
        </p:nvSpPr>
        <p:spPr/>
        <p:txBody>
          <a:bodyPr/>
          <a:lstStyle/>
          <a:p>
            <a:r>
              <a:rPr lang="en-US" dirty="0"/>
              <a:t>Initial Naive Algorithm</a:t>
            </a:r>
          </a:p>
        </p:txBody>
      </p:sp>
      <p:sp>
        <p:nvSpPr>
          <p:cNvPr id="3" name="Content Placeholder 2">
            <a:extLst>
              <a:ext uri="{FF2B5EF4-FFF2-40B4-BE49-F238E27FC236}">
                <a16:creationId xmlns:a16="http://schemas.microsoft.com/office/drawing/2014/main" id="{F6E60A64-CE62-7144-A8CD-F2BAC72C17A0}"/>
              </a:ext>
            </a:extLst>
          </p:cNvPr>
          <p:cNvSpPr>
            <a:spLocks noGrp="1"/>
          </p:cNvSpPr>
          <p:nvPr>
            <p:ph idx="1"/>
          </p:nvPr>
        </p:nvSpPr>
        <p:spPr/>
        <p:txBody>
          <a:bodyPr/>
          <a:lstStyle/>
          <a:p>
            <a:r>
              <a:rPr lang="en-US" dirty="0"/>
              <a:t>Developed to test visualization</a:t>
            </a:r>
          </a:p>
          <a:p>
            <a:r>
              <a:rPr lang="en-US" dirty="0"/>
              <a:t>Groups rides that have tolerable pickup and drop-off times and locations</a:t>
            </a:r>
          </a:p>
          <a:p>
            <a:pPr lvl="1"/>
            <a:r>
              <a:rPr lang="en-US" dirty="0"/>
              <a:t>Creates a distance matrix between the pickup locations and drop-off locations for all rides.</a:t>
            </a:r>
          </a:p>
          <a:p>
            <a:pPr lvl="1"/>
            <a:r>
              <a:rPr lang="en-US" dirty="0"/>
              <a:t>Where two rides are acceptable in terms of distance between pickup and drop-off, ensure that they have similar drop-off times.</a:t>
            </a:r>
          </a:p>
          <a:p>
            <a:r>
              <a:rPr lang="en-US" dirty="0"/>
              <a:t>Collapse the sharable rides into single rides provided taxi has enough remaining seats</a:t>
            </a:r>
          </a:p>
        </p:txBody>
      </p:sp>
    </p:spTree>
    <p:extLst>
      <p:ext uri="{BB962C8B-B14F-4D97-AF65-F5344CB8AC3E}">
        <p14:creationId xmlns:p14="http://schemas.microsoft.com/office/powerpoint/2010/main" val="1593684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E384-DE6A-3643-B5AF-185D54EE96A9}"/>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id="{CAF97B74-2D26-3840-BE4B-24CD10A8EED2}"/>
              </a:ext>
            </a:extLst>
          </p:cNvPr>
          <p:cNvSpPr>
            <a:spLocks noGrp="1"/>
          </p:cNvSpPr>
          <p:nvPr>
            <p:ph idx="1"/>
          </p:nvPr>
        </p:nvSpPr>
        <p:spPr/>
        <p:txBody>
          <a:bodyPr/>
          <a:lstStyle/>
          <a:p>
            <a:r>
              <a:rPr lang="en-US" dirty="0"/>
              <a:t>Taxis can accommodate at most four passengers</a:t>
            </a:r>
          </a:p>
          <a:p>
            <a:pPr lvl="1"/>
            <a:r>
              <a:rPr lang="en-US" dirty="0"/>
              <a:t>Taxi journeys with &gt; 3 passengers are removed </a:t>
            </a:r>
          </a:p>
          <a:p>
            <a:r>
              <a:rPr lang="en-US" dirty="0"/>
              <a:t>Assume arrival time of journey is the time passengers wanted to arrive at destination</a:t>
            </a:r>
          </a:p>
          <a:p>
            <a:r>
              <a:rPr lang="en-US" dirty="0"/>
              <a:t>Pickup time is less important than arrival time, if journey times are similar and arrival time is maintained</a:t>
            </a:r>
          </a:p>
        </p:txBody>
      </p:sp>
    </p:spTree>
    <p:extLst>
      <p:ext uri="{BB962C8B-B14F-4D97-AF65-F5344CB8AC3E}">
        <p14:creationId xmlns:p14="http://schemas.microsoft.com/office/powerpoint/2010/main" val="3500514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E667D-A626-904A-8F94-14E0FBAA17E6}"/>
              </a:ext>
            </a:extLst>
          </p:cNvPr>
          <p:cNvSpPr>
            <a:spLocks noGrp="1"/>
          </p:cNvSpPr>
          <p:nvPr>
            <p:ph type="title"/>
          </p:nvPr>
        </p:nvSpPr>
        <p:spPr/>
        <p:txBody>
          <a:bodyPr/>
          <a:lstStyle/>
          <a:p>
            <a:r>
              <a:rPr lang="en-US" dirty="0"/>
              <a:t>Naive Algorithm - Results</a:t>
            </a:r>
          </a:p>
        </p:txBody>
      </p:sp>
      <p:sp>
        <p:nvSpPr>
          <p:cNvPr id="3" name="Content Placeholder 2">
            <a:extLst>
              <a:ext uri="{FF2B5EF4-FFF2-40B4-BE49-F238E27FC236}">
                <a16:creationId xmlns:a16="http://schemas.microsoft.com/office/drawing/2014/main" id="{71F8E165-0F40-A04C-90D2-9085852FDFE3}"/>
              </a:ext>
            </a:extLst>
          </p:cNvPr>
          <p:cNvSpPr>
            <a:spLocks noGrp="1"/>
          </p:cNvSpPr>
          <p:nvPr>
            <p:ph idx="1"/>
          </p:nvPr>
        </p:nvSpPr>
        <p:spPr/>
        <p:txBody>
          <a:bodyPr/>
          <a:lstStyle/>
          <a:p>
            <a:r>
              <a:rPr lang="en-US" dirty="0"/>
              <a:t>Very low amount of shareable rides with ‘reasonable’ parameters.</a:t>
            </a:r>
          </a:p>
          <a:p>
            <a:pPr lvl="1"/>
            <a:r>
              <a:rPr lang="en-US" dirty="0"/>
              <a:t>10 minute delays, 200m walk to pickup/drop-off</a:t>
            </a:r>
          </a:p>
          <a:p>
            <a:r>
              <a:rPr lang="en-US" dirty="0"/>
              <a:t>Number of shareable rides out of total rides increases as walking distance to pickup and drop-off increases as expected </a:t>
            </a:r>
          </a:p>
          <a:p>
            <a:endParaRPr lang="en-US" dirty="0"/>
          </a:p>
        </p:txBody>
      </p:sp>
    </p:spTree>
    <p:extLst>
      <p:ext uri="{BB962C8B-B14F-4D97-AF65-F5344CB8AC3E}">
        <p14:creationId xmlns:p14="http://schemas.microsoft.com/office/powerpoint/2010/main" val="3499220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CE004-D654-B741-BC84-8D0EBD00085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EB29E79-5397-C949-A812-5CED80AAC84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E25C325-450A-464C-AB04-3AFCEB897FC1}"/>
              </a:ext>
            </a:extLst>
          </p:cNvPr>
          <p:cNvPicPr>
            <a:picLocks noChangeAspect="1"/>
          </p:cNvPicPr>
          <p:nvPr/>
        </p:nvPicPr>
        <p:blipFill>
          <a:blip r:embed="rId2"/>
          <a:stretch>
            <a:fillRect/>
          </a:stretch>
        </p:blipFill>
        <p:spPr>
          <a:xfrm>
            <a:off x="143934" y="39530"/>
            <a:ext cx="11929727" cy="6776135"/>
          </a:xfrm>
          <a:prstGeom prst="rect">
            <a:avLst/>
          </a:prstGeom>
        </p:spPr>
      </p:pic>
    </p:spTree>
    <p:extLst>
      <p:ext uri="{BB962C8B-B14F-4D97-AF65-F5344CB8AC3E}">
        <p14:creationId xmlns:p14="http://schemas.microsoft.com/office/powerpoint/2010/main" val="130512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209DF6-8F37-447A-BA2B-125B3800D3D0}"/>
              </a:ext>
            </a:extLst>
          </p:cNvPr>
          <p:cNvSpPr>
            <a:spLocks noGrp="1"/>
          </p:cNvSpPr>
          <p:nvPr>
            <p:ph type="title"/>
          </p:nvPr>
        </p:nvSpPr>
        <p:spPr>
          <a:xfrm>
            <a:off x="845598" y="130560"/>
            <a:ext cx="10515600" cy="1325563"/>
          </a:xfrm>
        </p:spPr>
        <p:txBody>
          <a:bodyPr/>
          <a:lstStyle/>
          <a:p>
            <a:r>
              <a:rPr lang="en-US" altLang="zh-CN" dirty="0"/>
              <a:t>DBSCAN Cluster Algorithm</a:t>
            </a:r>
            <a:endParaRPr lang="zh-CN" altLang="en-US" dirty="0"/>
          </a:p>
        </p:txBody>
      </p:sp>
      <p:sp>
        <p:nvSpPr>
          <p:cNvPr id="4" name="Content Placeholder 2">
            <a:extLst>
              <a:ext uri="{FF2B5EF4-FFF2-40B4-BE49-F238E27FC236}">
                <a16:creationId xmlns:a16="http://schemas.microsoft.com/office/drawing/2014/main" id="{E549F47E-B038-1948-918C-DA79DA797666}"/>
              </a:ext>
            </a:extLst>
          </p:cNvPr>
          <p:cNvSpPr txBox="1">
            <a:spLocks/>
          </p:cNvSpPr>
          <p:nvPr/>
        </p:nvSpPr>
        <p:spPr>
          <a:xfrm>
            <a:off x="845598" y="1456123"/>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a:t>Why Cluster?  </a:t>
            </a:r>
          </a:p>
          <a:p>
            <a:pPr marL="0" indent="0">
              <a:buNone/>
            </a:pPr>
            <a:r>
              <a:rPr lang="en-US" altLang="zh-CN" sz="2400" dirty="0"/>
              <a:t>   It</a:t>
            </a:r>
            <a:r>
              <a:rPr lang="en-GB" altLang="zh-CN" sz="2400" dirty="0"/>
              <a:t>’</a:t>
            </a:r>
            <a:r>
              <a:rPr lang="en-US" altLang="zh-CN" sz="2400" dirty="0"/>
              <a:t>s  easy for us  to  come up with the Cluster Algorithm when we need to match</a:t>
            </a:r>
            <a:r>
              <a:rPr lang="zh-CN" altLang="en-US" sz="2400" dirty="0"/>
              <a:t> </a:t>
            </a:r>
            <a:r>
              <a:rPr lang="en-US" altLang="zh-CN" sz="2400" dirty="0"/>
              <a:t>the location point by pair.</a:t>
            </a:r>
          </a:p>
          <a:p>
            <a:r>
              <a:rPr lang="en-US" altLang="zh-CN" sz="2400" dirty="0"/>
              <a:t>Why DBSCAN?  </a:t>
            </a:r>
          </a:p>
          <a:p>
            <a:pPr marL="0" indent="0">
              <a:buNone/>
            </a:pPr>
            <a:r>
              <a:rPr lang="en-US" altLang="zh-CN" sz="2400" dirty="0"/>
              <a:t>   We are </a:t>
            </a:r>
            <a:r>
              <a:rPr lang="en-US" altLang="zh-CN" sz="2400" dirty="0" err="1"/>
              <a:t>familied</a:t>
            </a:r>
            <a:r>
              <a:rPr lang="en-US" altLang="zh-CN" sz="2400" dirty="0"/>
              <a:t> with K-means, but it needs to be provided with a set number of clusters. DBSCAN  has some parameters which have direct relation with our data.</a:t>
            </a:r>
          </a:p>
          <a:p>
            <a:pPr marL="0" indent="0">
              <a:buNone/>
            </a:pPr>
            <a:endParaRPr lang="en-US" altLang="zh-CN" dirty="0"/>
          </a:p>
          <a:p>
            <a:pPr marL="0" indent="0">
              <a:buNone/>
            </a:pPr>
            <a:r>
              <a:rPr lang="en-US" altLang="zh-CN" b="1" i="1" dirty="0"/>
              <a:t>Data = DBSCAN(eps=epsilon, </a:t>
            </a:r>
            <a:r>
              <a:rPr lang="en-US" altLang="zh-CN" b="1" i="1" dirty="0" err="1"/>
              <a:t>min_samples</a:t>
            </a:r>
            <a:r>
              <a:rPr lang="en-US" altLang="zh-CN" b="1" i="1" dirty="0"/>
              <a:t>=</a:t>
            </a:r>
            <a:r>
              <a:rPr lang="en-US" altLang="zh-CN" b="1" i="1" dirty="0" err="1"/>
              <a:t>a,algorithm</a:t>
            </a:r>
            <a:r>
              <a:rPr lang="en-US" altLang="zh-CN" b="1" i="1" dirty="0"/>
              <a:t>= ,metric= )</a:t>
            </a:r>
          </a:p>
        </p:txBody>
      </p:sp>
    </p:spTree>
    <p:extLst>
      <p:ext uri="{BB962C8B-B14F-4D97-AF65-F5344CB8AC3E}">
        <p14:creationId xmlns:p14="http://schemas.microsoft.com/office/powerpoint/2010/main" val="34514168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4055</TotalTime>
  <Words>1014</Words>
  <Application>Microsoft Macintosh PowerPoint</Application>
  <PresentationFormat>Widescreen</PresentationFormat>
  <Paragraphs>117</Paragraphs>
  <Slides>19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等线</vt:lpstr>
      <vt:lpstr>等线 Light</vt:lpstr>
      <vt:lpstr>Arial</vt:lpstr>
      <vt:lpstr>Calibri</vt:lpstr>
      <vt:lpstr>Calibri Light</vt:lpstr>
      <vt:lpstr>Office Theme</vt:lpstr>
      <vt:lpstr>Team Newbie</vt:lpstr>
      <vt:lpstr>Simple Ride Sharing</vt:lpstr>
      <vt:lpstr>Data Cleaning</vt:lpstr>
      <vt:lpstr>Simple HTTP API for Algorithm Constraints</vt:lpstr>
      <vt:lpstr>Initial Naive Algorithm</vt:lpstr>
      <vt:lpstr>Assumptions</vt:lpstr>
      <vt:lpstr>Naive Algorithm - Results</vt:lpstr>
      <vt:lpstr>PowerPoint Presentation</vt:lpstr>
      <vt:lpstr>DBSCAN Cluster Algorithm</vt:lpstr>
      <vt:lpstr>DBSCAN Cluster Algorithm - Results</vt:lpstr>
      <vt:lpstr>Minimal Delay Algorithm</vt:lpstr>
      <vt:lpstr>OSRM – Routing Engine</vt:lpstr>
      <vt:lpstr>Minimal Delay Algorithm - Results</vt:lpstr>
      <vt:lpstr>PowerPoint Presentation</vt:lpstr>
      <vt:lpstr>Minimal Delay Algorithm - Inefficiencies</vt:lpstr>
      <vt:lpstr>Technology Used</vt:lpstr>
      <vt:lpstr>Algorithm</vt:lpstr>
      <vt:lpstr>Future Work – Shareable Ride Analysis</vt:lpstr>
      <vt:lpstr>Conclusions</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Simple Ride Sharing</dc:title>
  <dc:creator>Adams J.</dc:creator>
  <cp:lastModifiedBy>Adams J.</cp:lastModifiedBy>
  <cp:revision>74</cp:revision>
  <dcterms:created xsi:type="dcterms:W3CDTF">2018-03-22T06:42:57Z</dcterms:created>
  <dcterms:modified xsi:type="dcterms:W3CDTF">2018-03-25T23:40:24Z</dcterms:modified>
</cp:coreProperties>
</file>

<file path=docProps/thumbnail.jpeg>
</file>